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4" r:id="rId2"/>
    <p:sldId id="257" r:id="rId3"/>
    <p:sldId id="258" r:id="rId4"/>
    <p:sldId id="259" r:id="rId5"/>
    <p:sldId id="260" r:id="rId6"/>
    <p:sldId id="261" r:id="rId7"/>
    <p:sldId id="264" r:id="rId8"/>
    <p:sldId id="271" r:id="rId9"/>
    <p:sldId id="268" r:id="rId10"/>
    <p:sldId id="269" r:id="rId11"/>
    <p:sldId id="274" r:id="rId12"/>
    <p:sldId id="275" r:id="rId13"/>
    <p:sldId id="281" r:id="rId14"/>
    <p:sldId id="282" r:id="rId15"/>
    <p:sldId id="277" r:id="rId16"/>
    <p:sldId id="279" r:id="rId17"/>
    <p:sldId id="28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6432E-7341-425C-8C2E-EC56FC7D44E6}" type="datetimeFigureOut">
              <a:rPr lang="en-US" smtClean="0"/>
              <a:pPr/>
              <a:t>12/18/2013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B1BCC-E2A1-441F-933C-8D039DAA30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417638"/>
          </a:xfrm>
        </p:spPr>
        <p:txBody>
          <a:bodyPr>
            <a:normAutofit fontScale="90000"/>
          </a:bodyPr>
          <a:lstStyle/>
          <a:p>
            <a:r>
              <a:rPr lang="en-US" sz="4000" dirty="0" smtClean="0"/>
              <a:t/>
            </a:r>
            <a:br>
              <a:rPr lang="en-US" sz="4000" dirty="0" smtClean="0"/>
            </a:br>
            <a:r>
              <a:rPr lang="en-US" sz="4000" b="1" dirty="0" smtClean="0">
                <a:latin typeface="Times New Roman" pitchFamily="18" charset="0"/>
                <a:cs typeface="Times New Roman" pitchFamily="18" charset="0"/>
              </a:rPr>
              <a:t>Narnarayan Shastri Institute of Technology, Jetalpur</a:t>
            </a:r>
            <a:br>
              <a:rPr lang="en-US" sz="4000" b="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Electronics &amp; Communication Dept</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 presentation on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Overview of DC </a:t>
            </a:r>
            <a:r>
              <a:rPr lang="en-US" sz="4000" b="1" dirty="0" smtClean="0">
                <a:latin typeface="Times New Roman" pitchFamily="18" charset="0"/>
                <a:cs typeface="Times New Roman" pitchFamily="18" charset="0"/>
              </a:rPr>
              <a:t>Circuit</a:t>
            </a:r>
            <a:endParaRPr lang="en-US" sz="40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4114800"/>
            <a:ext cx="3048000" cy="2514600"/>
          </a:xfrm>
        </p:spPr>
        <p:txBody>
          <a:bodyPr>
            <a:normAutofit lnSpcReduction="10000"/>
          </a:bodyPr>
          <a:lstStyle/>
          <a:p>
            <a:pPr>
              <a:buNone/>
            </a:pPr>
            <a:r>
              <a:rPr lang="en-US" sz="3200" b="1" dirty="0" smtClean="0">
                <a:latin typeface="Times New Roman" pitchFamily="18" charset="0"/>
                <a:cs typeface="Times New Roman" pitchFamily="18" charset="0"/>
              </a:rPr>
              <a:t>Guided By</a:t>
            </a:r>
          </a:p>
          <a:p>
            <a:pPr>
              <a:buNone/>
            </a:pPr>
            <a:r>
              <a:rPr lang="en-US" dirty="0" err="1" smtClean="0">
                <a:latin typeface="Times New Roman" pitchFamily="18" charset="0"/>
                <a:cs typeface="Times New Roman" pitchFamily="18" charset="0"/>
              </a:rPr>
              <a:t>Shailesh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Beldar</a:t>
            </a:r>
            <a:endParaRPr lang="en-US"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Assistant Prof.</a:t>
            </a:r>
          </a:p>
          <a:p>
            <a:pPr>
              <a:buNone/>
            </a:pPr>
            <a:r>
              <a:rPr lang="en-US" sz="2400" dirty="0" smtClean="0">
                <a:latin typeface="Times New Roman" pitchFamily="18" charset="0"/>
                <a:cs typeface="Times New Roman" pitchFamily="18" charset="0"/>
              </a:rPr>
              <a:t>NSIT, Jetalpur</a:t>
            </a:r>
            <a:endParaRPr lang="en-US" sz="2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5943600" y="3962400"/>
            <a:ext cx="2895600" cy="2163763"/>
          </a:xfrm>
        </p:spPr>
        <p:txBody>
          <a:bodyPr>
            <a:normAutofit lnSpcReduction="10000"/>
          </a:bodyPr>
          <a:lstStyle/>
          <a:p>
            <a:pPr>
              <a:buNone/>
            </a:pPr>
            <a:r>
              <a:rPr lang="en-US" sz="3600" b="1" dirty="0" smtClean="0">
                <a:latin typeface="Times New Roman" pitchFamily="18" charset="0"/>
                <a:cs typeface="Times New Roman" pitchFamily="18" charset="0"/>
              </a:rPr>
              <a:t>Prepared By</a:t>
            </a:r>
          </a:p>
          <a:p>
            <a:pPr>
              <a:buNone/>
            </a:pPr>
            <a:r>
              <a:rPr lang="en-US" dirty="0" smtClean="0">
                <a:latin typeface="Times New Roman" pitchFamily="18" charset="0"/>
                <a:cs typeface="Times New Roman" pitchFamily="18" charset="0"/>
              </a:rPr>
              <a:t>Gandhi </a:t>
            </a:r>
            <a:r>
              <a:rPr lang="en-US" dirty="0" err="1" smtClean="0">
                <a:latin typeface="Times New Roman" pitchFamily="18" charset="0"/>
                <a:cs typeface="Times New Roman" pitchFamily="18" charset="0"/>
              </a:rPr>
              <a:t>Paneri</a:t>
            </a: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Parihar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Karuna</a:t>
            </a: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Bhalala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Jigisha</a:t>
            </a:r>
            <a:r>
              <a:rPr lang="en-US" dirty="0" smtClean="0">
                <a:latin typeface="Times New Roman" pitchFamily="18" charset="0"/>
                <a:cs typeface="Times New Roman" pitchFamily="18" charset="0"/>
              </a:rPr>
              <a:t> </a:t>
            </a:r>
          </a:p>
          <a:p>
            <a:pPr>
              <a:buNone/>
            </a:pPr>
            <a:endParaRPr lang="en-US" dirty="0"/>
          </a:p>
        </p:txBody>
      </p:sp>
      <p:pic>
        <p:nvPicPr>
          <p:cNvPr id="3074" name="Picture 2" descr="http://4.bp.blogspot.com/-2_GySvtn8Ew/TnMYDGEuWqI/AAAAAAAABE0/W3tLB78oCR4/s320/NSIT%2BAhmedabad.JPG"/>
          <p:cNvPicPr>
            <a:picLocks noChangeAspect="1" noChangeArrowheads="1"/>
          </p:cNvPicPr>
          <p:nvPr/>
        </p:nvPicPr>
        <p:blipFill>
          <a:blip r:embed="rId2"/>
          <a:srcRect/>
          <a:stretch>
            <a:fillRect/>
          </a:stretch>
        </p:blipFill>
        <p:spPr bwMode="auto">
          <a:xfrm>
            <a:off x="3200400" y="4191000"/>
            <a:ext cx="2133600" cy="1752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4525963"/>
          </a:xfrm>
        </p:spPr>
        <p:txBody>
          <a:bodyPr>
            <a:normAutofit/>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2"/>
          <a:srcRect/>
          <a:stretch>
            <a:fillRect/>
          </a:stretch>
        </p:blipFill>
        <p:spPr bwMode="auto">
          <a:xfrm>
            <a:off x="1066801" y="2376488"/>
            <a:ext cx="5410200" cy="3414712"/>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1295400" y="1524000"/>
            <a:ext cx="4095750" cy="381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Limitation of Ohm’s Law</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a:bodyPr>
          <a:lstStyle/>
          <a:p>
            <a:pPr>
              <a:lnSpc>
                <a:spcPct val="150000"/>
              </a:lnSpc>
            </a:pPr>
            <a:r>
              <a:rPr lang="en-US" sz="2600" dirty="0" smtClean="0">
                <a:latin typeface="Times New Roman" pitchFamily="18" charset="0"/>
                <a:cs typeface="Times New Roman" pitchFamily="18" charset="0"/>
              </a:rPr>
              <a:t>It does not apply to all non-metallic conductors.</a:t>
            </a:r>
          </a:p>
          <a:p>
            <a:pPr>
              <a:lnSpc>
                <a:spcPct val="150000"/>
              </a:lnSpc>
            </a:pPr>
            <a:r>
              <a:rPr lang="en-US" sz="2600" dirty="0" smtClean="0">
                <a:latin typeface="Times New Roman" pitchFamily="18" charset="0"/>
                <a:cs typeface="Times New Roman" pitchFamily="18" charset="0"/>
              </a:rPr>
              <a:t>It also does not apply to non-linear devices such as </a:t>
            </a:r>
            <a:r>
              <a:rPr lang="en-US" sz="2600" dirty="0" err="1" smtClean="0">
                <a:latin typeface="Times New Roman" pitchFamily="18" charset="0"/>
                <a:cs typeface="Times New Roman" pitchFamily="18" charset="0"/>
              </a:rPr>
              <a:t>zener</a:t>
            </a:r>
            <a:r>
              <a:rPr lang="en-US" sz="2600" dirty="0" smtClean="0">
                <a:latin typeface="Times New Roman" pitchFamily="18" charset="0"/>
                <a:cs typeface="Times New Roman" pitchFamily="18" charset="0"/>
              </a:rPr>
              <a:t> diode.</a:t>
            </a:r>
          </a:p>
          <a:p>
            <a:pPr>
              <a:lnSpc>
                <a:spcPct val="150000"/>
              </a:lnSpc>
            </a:pPr>
            <a:r>
              <a:rPr lang="en-US" sz="2600" dirty="0" smtClean="0">
                <a:latin typeface="Times New Roman" pitchFamily="18" charset="0"/>
                <a:cs typeface="Times New Roman" pitchFamily="18" charset="0"/>
              </a:rPr>
              <a:t>It is true for metal conductors at constant temperature. If the temperature change law is not applicable.</a:t>
            </a:r>
            <a:endParaRPr lang="en-US" sz="2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Kirchhoff's first Laws</a:t>
            </a:r>
            <a:endParaRPr lang="en-US" b="1" dirty="0"/>
          </a:p>
        </p:txBody>
      </p:sp>
      <p:sp>
        <p:nvSpPr>
          <p:cNvPr id="3" name="Content Placeholder 2"/>
          <p:cNvSpPr>
            <a:spLocks noGrp="1"/>
          </p:cNvSpPr>
          <p:nvPr>
            <p:ph idx="1"/>
          </p:nvPr>
        </p:nvSpPr>
        <p:spPr>
          <a:xfrm>
            <a:off x="304800" y="1295400"/>
            <a:ext cx="8229600" cy="4525963"/>
          </a:xfrm>
        </p:spPr>
        <p:txBody>
          <a:bodyPr>
            <a:normAutofit/>
          </a:bodyPr>
          <a:lstStyle/>
          <a:p>
            <a:r>
              <a:rPr lang="en-US" dirty="0" smtClean="0"/>
              <a:t>It is also known as Kirchhoff's current law or Kirchhoff's point law.</a:t>
            </a:r>
          </a:p>
          <a:p>
            <a:r>
              <a:rPr lang="en-US" dirty="0" smtClean="0"/>
              <a:t>It states that all the currents terminating at a point is zero at any instant of time.</a:t>
            </a:r>
            <a:endParaRPr lang="en-US" dirty="0"/>
          </a:p>
        </p:txBody>
      </p:sp>
      <p:pic>
        <p:nvPicPr>
          <p:cNvPr id="2050" name="Picture 2"/>
          <p:cNvPicPr>
            <a:picLocks noChangeAspect="1" noChangeArrowheads="1"/>
          </p:cNvPicPr>
          <p:nvPr/>
        </p:nvPicPr>
        <p:blipFill>
          <a:blip r:embed="rId2"/>
          <a:srcRect/>
          <a:stretch>
            <a:fillRect/>
          </a:stretch>
        </p:blipFill>
        <p:spPr bwMode="auto">
          <a:xfrm>
            <a:off x="1752600" y="3733800"/>
            <a:ext cx="4114800" cy="2438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Explanation:</a:t>
            </a:r>
            <a:endParaRPr lang="en-US" b="1" dirty="0"/>
          </a:p>
        </p:txBody>
      </p:sp>
      <p:sp>
        <p:nvSpPr>
          <p:cNvPr id="3" name="Content Placeholder 2"/>
          <p:cNvSpPr>
            <a:spLocks noGrp="1"/>
          </p:cNvSpPr>
          <p:nvPr>
            <p:ph idx="1"/>
          </p:nvPr>
        </p:nvSpPr>
        <p:spPr/>
        <p:txBody>
          <a:bodyPr/>
          <a:lstStyle/>
          <a:p>
            <a:r>
              <a:rPr lang="en-US" dirty="0" smtClean="0"/>
              <a:t>An algebraic sum is one in which the sign of quality(+ or -) is taken in to account.</a:t>
            </a:r>
          </a:p>
          <a:p>
            <a:r>
              <a:rPr lang="en-US" dirty="0" smtClean="0"/>
              <a:t>If the current entering at a node are assigned positive sign, then the current leaving at a node will be assigned negative sign.</a:t>
            </a:r>
          </a:p>
          <a:p>
            <a:r>
              <a:rPr lang="en-US" dirty="0" smtClean="0"/>
              <a:t>Consider the fig of above slide.</a:t>
            </a:r>
          </a:p>
          <a:p>
            <a:r>
              <a:rPr lang="en-US" dirty="0" smtClean="0"/>
              <a:t>In this fig three resistor R1, R2 and R3 are connected to a node 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228600"/>
            <a:ext cx="9144000" cy="4876800"/>
          </a:xfrm>
        </p:spPr>
        <p:txBody>
          <a:bodyPr/>
          <a:lstStyle/>
          <a:p>
            <a:r>
              <a:rPr lang="en-US" dirty="0" smtClean="0"/>
              <a:t>Consider a network as shown in fig, current i</a:t>
            </a:r>
            <a:r>
              <a:rPr lang="en-US" baseline="-25000" dirty="0" smtClean="0"/>
              <a:t>1</a:t>
            </a:r>
            <a:r>
              <a:rPr lang="en-US" dirty="0" smtClean="0"/>
              <a:t> entering at node and current i</a:t>
            </a:r>
            <a:r>
              <a:rPr lang="en-US" baseline="-25000" dirty="0" smtClean="0"/>
              <a:t>2</a:t>
            </a:r>
            <a:r>
              <a:rPr lang="en-US" dirty="0" smtClean="0"/>
              <a:t> and i</a:t>
            </a:r>
            <a:r>
              <a:rPr lang="en-US" baseline="-25000" dirty="0" smtClean="0"/>
              <a:t>3</a:t>
            </a:r>
            <a:r>
              <a:rPr lang="en-US" dirty="0" smtClean="0"/>
              <a:t> leaving the node A. </a:t>
            </a:r>
          </a:p>
          <a:p>
            <a:r>
              <a:rPr lang="en-US" dirty="0" smtClean="0"/>
              <a:t>Applying KCL at node A.</a:t>
            </a:r>
          </a:p>
          <a:p>
            <a:pPr>
              <a:buNone/>
            </a:pPr>
            <a:r>
              <a:rPr lang="en-US" dirty="0" smtClean="0"/>
              <a:t>                       (i</a:t>
            </a:r>
            <a:r>
              <a:rPr lang="en-US" baseline="-25000" dirty="0" smtClean="0"/>
              <a:t>1</a:t>
            </a:r>
            <a:r>
              <a:rPr lang="en-US" dirty="0" smtClean="0"/>
              <a:t>)+(-i</a:t>
            </a:r>
            <a:r>
              <a:rPr lang="en-US" baseline="-25000" dirty="0" smtClean="0"/>
              <a:t>2</a:t>
            </a:r>
            <a:r>
              <a:rPr lang="en-US" dirty="0" smtClean="0"/>
              <a:t>)+(-i</a:t>
            </a:r>
            <a:r>
              <a:rPr lang="en-US" baseline="-25000" dirty="0" smtClean="0"/>
              <a:t>3</a:t>
            </a:r>
            <a:r>
              <a:rPr lang="en-US" dirty="0" smtClean="0"/>
              <a:t>)=0</a:t>
            </a:r>
          </a:p>
          <a:p>
            <a:pPr>
              <a:buNone/>
            </a:pPr>
            <a:r>
              <a:rPr lang="en-US" dirty="0" smtClean="0"/>
              <a:t>                         I</a:t>
            </a:r>
            <a:r>
              <a:rPr lang="en-US" baseline="-25000" dirty="0" smtClean="0"/>
              <a:t>1</a:t>
            </a:r>
            <a:r>
              <a:rPr lang="en-US" dirty="0" smtClean="0"/>
              <a:t>=i</a:t>
            </a:r>
            <a:r>
              <a:rPr lang="en-US" baseline="-25000" dirty="0" smtClean="0"/>
              <a:t>2</a:t>
            </a:r>
            <a:r>
              <a:rPr lang="en-US" dirty="0" smtClean="0"/>
              <a:t>+i</a:t>
            </a:r>
            <a:r>
              <a:rPr lang="en-US" baseline="-25000" dirty="0" smtClean="0"/>
              <a:t>3</a:t>
            </a:r>
          </a:p>
          <a:p>
            <a:pPr>
              <a:buNone/>
            </a:pPr>
            <a:r>
              <a:rPr lang="en-US" dirty="0" smtClean="0"/>
              <a:t>sum of incoming current = sum of outgoing currents</a:t>
            </a:r>
          </a:p>
        </p:txBody>
      </p:sp>
      <p:pic>
        <p:nvPicPr>
          <p:cNvPr id="6" name="Picture 2"/>
          <p:cNvPicPr>
            <a:picLocks noChangeAspect="1" noChangeArrowheads="1"/>
          </p:cNvPicPr>
          <p:nvPr/>
        </p:nvPicPr>
        <p:blipFill>
          <a:blip r:embed="rId2"/>
          <a:srcRect/>
          <a:stretch>
            <a:fillRect/>
          </a:stretch>
        </p:blipFill>
        <p:spPr bwMode="auto">
          <a:xfrm>
            <a:off x="2438400" y="4419600"/>
            <a:ext cx="3467100" cy="2286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Kirchhoff's Second Laws</a:t>
            </a:r>
            <a:endParaRPr lang="en-US" b="1" dirty="0"/>
          </a:p>
        </p:txBody>
      </p:sp>
      <p:sp>
        <p:nvSpPr>
          <p:cNvPr id="3" name="Content Placeholder 2"/>
          <p:cNvSpPr>
            <a:spLocks noGrp="1"/>
          </p:cNvSpPr>
          <p:nvPr>
            <p:ph idx="1"/>
          </p:nvPr>
        </p:nvSpPr>
        <p:spPr>
          <a:xfrm>
            <a:off x="304800" y="1295400"/>
            <a:ext cx="8229600" cy="4525963"/>
          </a:xfrm>
        </p:spPr>
        <p:txBody>
          <a:bodyPr>
            <a:normAutofit/>
          </a:bodyPr>
          <a:lstStyle/>
          <a:p>
            <a:r>
              <a:rPr lang="en-US" dirty="0" smtClean="0"/>
              <a:t>It is also known as Kirchhoff's voltage law or Kirchhoff's mesh law.</a:t>
            </a:r>
          </a:p>
          <a:p>
            <a:r>
              <a:rPr lang="en-US" dirty="0" smtClean="0"/>
              <a:t>It states that at any instant of time, the algebraic sum of all the voltages around any closed loop of a electric network is zero</a:t>
            </a:r>
            <a:endParaRPr lang="en-US" dirty="0"/>
          </a:p>
        </p:txBody>
      </p:sp>
      <p:pic>
        <p:nvPicPr>
          <p:cNvPr id="3074" name="Picture 2"/>
          <p:cNvPicPr>
            <a:picLocks noChangeAspect="1" noChangeArrowheads="1"/>
          </p:cNvPicPr>
          <p:nvPr/>
        </p:nvPicPr>
        <p:blipFill>
          <a:blip r:embed="rId2"/>
          <a:srcRect/>
          <a:stretch>
            <a:fillRect/>
          </a:stretch>
        </p:blipFill>
        <p:spPr bwMode="auto">
          <a:xfrm>
            <a:off x="2286000" y="3886200"/>
            <a:ext cx="3810000" cy="2209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Explanation</a:t>
            </a:r>
            <a:endParaRPr lang="en-US" b="1" dirty="0"/>
          </a:p>
        </p:txBody>
      </p:sp>
      <p:sp>
        <p:nvSpPr>
          <p:cNvPr id="3" name="Content Placeholder 2"/>
          <p:cNvSpPr>
            <a:spLocks noGrp="1"/>
          </p:cNvSpPr>
          <p:nvPr>
            <p:ph idx="1"/>
          </p:nvPr>
        </p:nvSpPr>
        <p:spPr/>
        <p:txBody>
          <a:bodyPr/>
          <a:lstStyle/>
          <a:p>
            <a:r>
              <a:rPr lang="en-US" dirty="0" smtClean="0"/>
              <a:t>Kirchhoff’s voltage law is a statement of the law of conservation of energy.</a:t>
            </a:r>
          </a:p>
          <a:p>
            <a:r>
              <a:rPr lang="en-US" dirty="0" smtClean="0"/>
              <a:t>As show in fig two resistor are connected R1, R2 are connected to Vdc. </a:t>
            </a:r>
          </a:p>
          <a:p>
            <a:endParaRPr lang="en-US" dirty="0"/>
          </a:p>
        </p:txBody>
      </p:sp>
      <p:pic>
        <p:nvPicPr>
          <p:cNvPr id="3075" name="Picture 3"/>
          <p:cNvPicPr>
            <a:picLocks noChangeAspect="1" noChangeArrowheads="1"/>
          </p:cNvPicPr>
          <p:nvPr/>
        </p:nvPicPr>
        <p:blipFill>
          <a:blip r:embed="rId2"/>
          <a:srcRect/>
          <a:stretch>
            <a:fillRect/>
          </a:stretch>
        </p:blipFill>
        <p:spPr bwMode="auto">
          <a:xfrm>
            <a:off x="1676400" y="3810000"/>
            <a:ext cx="5029200" cy="24384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r>
              <a:rPr lang="en-US" dirty="0" smtClean="0"/>
              <a:t>Here applying the KVL,</a:t>
            </a:r>
          </a:p>
          <a:p>
            <a:pPr>
              <a:buNone/>
            </a:pPr>
            <a:r>
              <a:rPr lang="en-US" dirty="0" smtClean="0"/>
              <a:t>     V</a:t>
            </a:r>
            <a:r>
              <a:rPr lang="en-US" baseline="-25000" dirty="0" smtClean="0"/>
              <a:t>dc</a:t>
            </a:r>
            <a:r>
              <a:rPr lang="en-US" dirty="0" smtClean="0"/>
              <a:t> = V</a:t>
            </a:r>
            <a:r>
              <a:rPr lang="en-US" baseline="-25000" dirty="0" smtClean="0"/>
              <a:t>1</a:t>
            </a:r>
            <a:r>
              <a:rPr lang="en-US" dirty="0" smtClean="0"/>
              <a:t> +V</a:t>
            </a:r>
            <a:r>
              <a:rPr lang="en-US" baseline="-25000" dirty="0" smtClean="0"/>
              <a:t>2</a:t>
            </a:r>
          </a:p>
          <a:p>
            <a:pPr>
              <a:buNone/>
            </a:pPr>
            <a:r>
              <a:rPr lang="en-US" baseline="-25000" dirty="0" smtClean="0"/>
              <a:t>         </a:t>
            </a:r>
            <a:r>
              <a:rPr lang="en-US" dirty="0" smtClean="0"/>
              <a:t>V</a:t>
            </a:r>
            <a:r>
              <a:rPr lang="en-US" baseline="-25000" dirty="0" smtClean="0"/>
              <a:t>dc  </a:t>
            </a:r>
            <a:r>
              <a:rPr lang="en-US" dirty="0" smtClean="0"/>
              <a:t>= IR</a:t>
            </a:r>
            <a:r>
              <a:rPr lang="en-US" baseline="-25000" dirty="0" smtClean="0"/>
              <a:t>1</a:t>
            </a:r>
            <a:r>
              <a:rPr lang="en-US" dirty="0" smtClean="0"/>
              <a:t> + IR</a:t>
            </a:r>
            <a:r>
              <a:rPr lang="en-US" baseline="-25000" dirty="0" smtClean="0"/>
              <a:t>2</a:t>
            </a:r>
          </a:p>
          <a:p>
            <a:r>
              <a:rPr lang="en-US" baseline="-25000" dirty="0" smtClean="0"/>
              <a:t> </a:t>
            </a:r>
            <a:r>
              <a:rPr lang="en-US" dirty="0" smtClean="0"/>
              <a:t>A battery V</a:t>
            </a:r>
            <a:r>
              <a:rPr lang="en-US" baseline="-25000" dirty="0" smtClean="0"/>
              <a:t>dc</a:t>
            </a:r>
            <a:r>
              <a:rPr lang="en-US" dirty="0" smtClean="0"/>
              <a:t> is applying energy to two resistances connected in series</a:t>
            </a:r>
          </a:p>
          <a:p>
            <a:r>
              <a:rPr lang="en-US" dirty="0" smtClean="0"/>
              <a:t>IR</a:t>
            </a:r>
            <a:r>
              <a:rPr lang="en-US" baseline="-25000" dirty="0" smtClean="0"/>
              <a:t>1</a:t>
            </a:r>
            <a:r>
              <a:rPr lang="en-US" dirty="0" smtClean="0"/>
              <a:t> and IR</a:t>
            </a:r>
            <a:r>
              <a:rPr lang="en-US" baseline="-25000" dirty="0" smtClean="0"/>
              <a:t>2</a:t>
            </a:r>
            <a:r>
              <a:rPr lang="en-US" dirty="0" smtClean="0"/>
              <a:t> are voltage drop across R1 and R2 respectively.</a:t>
            </a:r>
          </a:p>
          <a:p>
            <a:pPr>
              <a:buNone/>
            </a:pPr>
            <a:endParaRPr lang="en-US" dirty="0" smtClean="0"/>
          </a:p>
          <a:p>
            <a:pPr>
              <a:buNone/>
            </a:pPr>
            <a:endParaRPr lang="en-US" baseline="-25000" dirty="0" smtClean="0"/>
          </a:p>
          <a:p>
            <a:pPr>
              <a:buNone/>
            </a:pPr>
            <a:endParaRPr lang="en-US" baseline="-25000" dirty="0" smtClean="0"/>
          </a:p>
          <a:p>
            <a:pPr>
              <a:buNone/>
            </a:pPr>
            <a:endParaRPr lang="en-US" baseline="-25000" dirty="0" smtClean="0"/>
          </a:p>
          <a:p>
            <a:pPr>
              <a:buNone/>
            </a:pPr>
            <a:endParaRPr lang="en-US" baseline="-25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1447800"/>
            <a:ext cx="4114800" cy="1292662"/>
          </a:xfrm>
          <a:prstGeom prst="rect">
            <a:avLst/>
          </a:prstGeom>
          <a:noFill/>
        </p:spPr>
        <p:txBody>
          <a:bodyPr wrap="square" rtlCol="0">
            <a:spAutoFit/>
          </a:bodyPr>
          <a:lstStyle/>
          <a:p>
            <a:r>
              <a:rPr lang="en-US" sz="6000" b="1" dirty="0" smtClean="0">
                <a:solidFill>
                  <a:srgbClr val="FF0000"/>
                </a:solidFill>
                <a:latin typeface="Monotype Corsiva" pitchFamily="66" charset="0"/>
              </a:rPr>
              <a:t>Thank you…</a:t>
            </a:r>
          </a:p>
          <a:p>
            <a:endParaRPr lang="en-US" b="1" dirty="0">
              <a:solidFill>
                <a:srgbClr val="FF0000"/>
              </a:solidFill>
            </a:endParaRPr>
          </a:p>
        </p:txBody>
      </p:sp>
      <p:sp>
        <p:nvSpPr>
          <p:cNvPr id="7" name="TextBox 6"/>
          <p:cNvSpPr txBox="1"/>
          <p:nvPr/>
        </p:nvSpPr>
        <p:spPr>
          <a:xfrm>
            <a:off x="3733800" y="3505200"/>
            <a:ext cx="4114800" cy="1107996"/>
          </a:xfrm>
          <a:prstGeom prst="rect">
            <a:avLst/>
          </a:prstGeom>
          <a:noFill/>
        </p:spPr>
        <p:txBody>
          <a:bodyPr wrap="square" rtlCol="0">
            <a:spAutoFit/>
          </a:bodyPr>
          <a:lstStyle/>
          <a:p>
            <a:r>
              <a:rPr lang="en-US" sz="6600" b="1" dirty="0" smtClean="0">
                <a:solidFill>
                  <a:srgbClr val="FF0000"/>
                </a:solidFill>
                <a:latin typeface="Monotype Corsiva" pitchFamily="66" charset="0"/>
              </a:rPr>
              <a:t>Question???</a:t>
            </a:r>
            <a:endParaRPr lang="en-US" sz="6600" b="1" dirty="0">
              <a:solidFill>
                <a:srgbClr val="FF0000"/>
              </a:solidFill>
              <a:latin typeface="Monotype Corsiva"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Contents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lnSpcReduction="10000"/>
          </a:bodyPr>
          <a:lstStyle/>
          <a:p>
            <a:pPr>
              <a:lnSpc>
                <a:spcPct val="170000"/>
              </a:lnSpc>
            </a:pPr>
            <a:r>
              <a:rPr lang="en-US" sz="2600" dirty="0" smtClean="0">
                <a:latin typeface="Times New Roman" pitchFamily="18" charset="0"/>
                <a:cs typeface="Times New Roman" pitchFamily="18" charset="0"/>
              </a:rPr>
              <a:t>Basics of  DC Circuit.</a:t>
            </a:r>
          </a:p>
          <a:p>
            <a:pPr>
              <a:lnSpc>
                <a:spcPct val="170000"/>
              </a:lnSpc>
            </a:pPr>
            <a:r>
              <a:rPr lang="en-US" sz="2600" dirty="0" smtClean="0">
                <a:latin typeface="Times New Roman" pitchFamily="18" charset="0"/>
                <a:cs typeface="Times New Roman" pitchFamily="18" charset="0"/>
              </a:rPr>
              <a:t>Series Connection</a:t>
            </a:r>
          </a:p>
          <a:p>
            <a:pPr>
              <a:lnSpc>
                <a:spcPct val="170000"/>
              </a:lnSpc>
            </a:pPr>
            <a:r>
              <a:rPr lang="en-US" sz="2600" dirty="0" smtClean="0">
                <a:latin typeface="Times New Roman" pitchFamily="18" charset="0"/>
                <a:cs typeface="Times New Roman" pitchFamily="18" charset="0"/>
              </a:rPr>
              <a:t>Parallel Connection.</a:t>
            </a:r>
          </a:p>
          <a:p>
            <a:pPr>
              <a:lnSpc>
                <a:spcPct val="170000"/>
              </a:lnSpc>
            </a:pPr>
            <a:r>
              <a:rPr lang="en-US" sz="2600" dirty="0" smtClean="0">
                <a:latin typeface="Times New Roman" pitchFamily="18" charset="0"/>
                <a:cs typeface="Times New Roman" pitchFamily="18" charset="0"/>
              </a:rPr>
              <a:t>Ohm’s Law.</a:t>
            </a:r>
          </a:p>
          <a:p>
            <a:pPr>
              <a:lnSpc>
                <a:spcPct val="170000"/>
              </a:lnSpc>
            </a:pPr>
            <a:r>
              <a:rPr lang="en-US" sz="2600" dirty="0" smtClean="0">
                <a:latin typeface="Times New Roman" pitchFamily="18" charset="0"/>
                <a:cs typeface="Times New Roman" pitchFamily="18" charset="0"/>
              </a:rPr>
              <a:t>Kirchhoff’s first Law.</a:t>
            </a:r>
          </a:p>
          <a:p>
            <a:pPr>
              <a:lnSpc>
                <a:spcPct val="170000"/>
              </a:lnSpc>
            </a:pPr>
            <a:r>
              <a:rPr lang="en-US" sz="2600" dirty="0" smtClean="0">
                <a:latin typeface="Times New Roman" pitchFamily="18" charset="0"/>
                <a:cs typeface="Times New Roman" pitchFamily="18" charset="0"/>
              </a:rPr>
              <a:t>Kirchhoff’s Second Law.</a:t>
            </a:r>
          </a:p>
          <a:p>
            <a:pPr>
              <a:lnSpc>
                <a:spcPct val="170000"/>
              </a:lnSpc>
            </a:pPr>
            <a:endParaRPr lang="en-US" sz="26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latin typeface="Times New Roman" pitchFamily="18" charset="0"/>
                <a:cs typeface="Times New Roman" pitchFamily="18" charset="0"/>
              </a:rPr>
              <a:t>Basics of  DC Circuit</a:t>
            </a:r>
            <a:endParaRPr lang="en-US" sz="3600" b="1" dirty="0"/>
          </a:p>
        </p:txBody>
      </p:sp>
      <p:sp>
        <p:nvSpPr>
          <p:cNvPr id="3" name="Content Placeholder 2"/>
          <p:cNvSpPr>
            <a:spLocks noGrp="1"/>
          </p:cNvSpPr>
          <p:nvPr>
            <p:ph idx="1"/>
          </p:nvPr>
        </p:nvSpPr>
        <p:spPr>
          <a:xfrm>
            <a:off x="457200" y="1295400"/>
            <a:ext cx="8458200" cy="4525963"/>
          </a:xfrm>
        </p:spPr>
        <p:txBody>
          <a:bodyPr>
            <a:normAutofit fontScale="92500" lnSpcReduction="20000"/>
          </a:bodyPr>
          <a:lstStyle/>
          <a:p>
            <a:pPr>
              <a:lnSpc>
                <a:spcPct val="150000"/>
              </a:lnSpc>
            </a:pPr>
            <a:r>
              <a:rPr lang="en-US" sz="2800" b="1" dirty="0" smtClean="0"/>
              <a:t>Direct current</a:t>
            </a:r>
            <a:r>
              <a:rPr lang="en-US" sz="2800" dirty="0" smtClean="0"/>
              <a:t> (</a:t>
            </a:r>
            <a:r>
              <a:rPr lang="en-US" sz="2800" b="1" dirty="0" smtClean="0"/>
              <a:t>DC</a:t>
            </a:r>
            <a:r>
              <a:rPr lang="en-US" sz="2800" dirty="0" smtClean="0"/>
              <a:t>) is the unidirectional flow of electric charge. </a:t>
            </a:r>
          </a:p>
          <a:p>
            <a:pPr>
              <a:lnSpc>
                <a:spcPct val="150000"/>
              </a:lnSpc>
            </a:pPr>
            <a:r>
              <a:rPr lang="en-US" sz="2800" dirty="0" smtClean="0"/>
              <a:t>A Closed path in which direct current flows is called is called DC circuit. </a:t>
            </a:r>
          </a:p>
          <a:p>
            <a:pPr>
              <a:lnSpc>
                <a:spcPct val="150000"/>
              </a:lnSpc>
            </a:pPr>
            <a:r>
              <a:rPr lang="en-US" sz="2800" dirty="0" smtClean="0"/>
              <a:t>Direct current is produced by sources such as batteries or solar cells</a:t>
            </a:r>
          </a:p>
          <a:p>
            <a:pPr>
              <a:lnSpc>
                <a:spcPct val="150000"/>
              </a:lnSpc>
            </a:pPr>
            <a:r>
              <a:rPr lang="en-US" sz="2800" dirty="0" smtClean="0"/>
              <a:t> Direct current may flow in a conductor such as a wire, but can also flow through semiconductors, insulators.</a:t>
            </a:r>
            <a:endParaRPr lang="en-US" sz="28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Conti…..</a:t>
            </a:r>
            <a:endParaRPr lang="en-US" sz="3600" b="1" dirty="0"/>
          </a:p>
        </p:txBody>
      </p:sp>
      <p:sp>
        <p:nvSpPr>
          <p:cNvPr id="3" name="Content Placeholder 2"/>
          <p:cNvSpPr>
            <a:spLocks noGrp="1"/>
          </p:cNvSpPr>
          <p:nvPr>
            <p:ph idx="1"/>
          </p:nvPr>
        </p:nvSpPr>
        <p:spPr>
          <a:xfrm>
            <a:off x="533400" y="1219200"/>
            <a:ext cx="8229600" cy="4525963"/>
          </a:xfrm>
        </p:spPr>
        <p:txBody>
          <a:bodyPr>
            <a:normAutofit/>
          </a:bodyPr>
          <a:lstStyle/>
          <a:p>
            <a:r>
              <a:rPr lang="en-US" sz="2600" dirty="0" smtClean="0">
                <a:latin typeface="Times New Roman" pitchFamily="18" charset="0"/>
                <a:cs typeface="Times New Roman" pitchFamily="18" charset="0"/>
              </a:rPr>
              <a:t>The circuit show in the fig is called DC circuit.</a:t>
            </a:r>
          </a:p>
          <a:p>
            <a:r>
              <a:rPr lang="en-US" sz="2600" dirty="0" smtClean="0">
                <a:latin typeface="Times New Roman" pitchFamily="18" charset="0"/>
                <a:cs typeface="Times New Roman" pitchFamily="18" charset="0"/>
              </a:rPr>
              <a:t>Here three resistors R1, R2, and R3 are connected in series and there is only one way for the flow of current or direction of current is unidirectional.</a:t>
            </a: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a:srcRect/>
          <a:stretch>
            <a:fillRect/>
          </a:stretch>
        </p:blipFill>
        <p:spPr bwMode="auto">
          <a:xfrm>
            <a:off x="2667000" y="3581400"/>
            <a:ext cx="3505199" cy="2895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Continue..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95400"/>
            <a:ext cx="8229600" cy="4525963"/>
          </a:xfrm>
        </p:spPr>
        <p:txBody>
          <a:bodyPr>
            <a:normAutofit/>
          </a:bodyPr>
          <a:lstStyle/>
          <a:p>
            <a:pPr>
              <a:lnSpc>
                <a:spcPct val="150000"/>
              </a:lnSpc>
            </a:pPr>
            <a:r>
              <a:rPr lang="en-US" sz="2600" dirty="0" smtClean="0">
                <a:latin typeface="Times New Roman" pitchFamily="18" charset="0"/>
                <a:cs typeface="Times New Roman" pitchFamily="18" charset="0"/>
              </a:rPr>
              <a:t>Practical Example of DC Circuit.</a:t>
            </a:r>
          </a:p>
          <a:p>
            <a:pPr>
              <a:lnSpc>
                <a:spcPct val="150000"/>
              </a:lnSpc>
            </a:pPr>
            <a:r>
              <a:rPr lang="en-US" sz="2600" dirty="0" smtClean="0">
                <a:latin typeface="Times New Roman" pitchFamily="18" charset="0"/>
                <a:cs typeface="Times New Roman" pitchFamily="18" charset="0"/>
              </a:rPr>
              <a:t>Here two lamp(load) are connected in series and only one way for the flow of current.</a:t>
            </a:r>
          </a:p>
          <a:p>
            <a:pPr>
              <a:lnSpc>
                <a:spcPct val="150000"/>
              </a:lnSpc>
            </a:pPr>
            <a:endParaRPr lang="en-US" sz="2600" dirty="0" smtClean="0">
              <a:latin typeface="Times New Roman" pitchFamily="18" charset="0"/>
              <a:cs typeface="Times New Roman" pitchFamily="18" charset="0"/>
            </a:endParaRPr>
          </a:p>
          <a:p>
            <a:pPr>
              <a:lnSpc>
                <a:spcPct val="150000"/>
              </a:lnSpc>
            </a:pPr>
            <a:endParaRPr lang="en-US" sz="2600" dirty="0" smtClean="0">
              <a:latin typeface="Times New Roman" pitchFamily="18" charset="0"/>
              <a:cs typeface="Times New Roman" pitchFamily="18" charset="0"/>
            </a:endParaRPr>
          </a:p>
          <a:p>
            <a:pPr>
              <a:lnSpc>
                <a:spcPct val="150000"/>
              </a:lnSpc>
            </a:pPr>
            <a:endParaRPr lang="en-US" sz="2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2895600" y="4038600"/>
            <a:ext cx="3038475" cy="23907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Series connection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a:bodyPr>
          <a:lstStyle/>
          <a:p>
            <a:pPr>
              <a:lnSpc>
                <a:spcPct val="150000"/>
              </a:lnSpc>
            </a:pPr>
            <a:r>
              <a:rPr lang="en-US" sz="2600" dirty="0" smtClean="0">
                <a:latin typeface="Times New Roman" pitchFamily="18" charset="0"/>
                <a:cs typeface="Times New Roman" pitchFamily="18" charset="0"/>
              </a:rPr>
              <a:t>When Resistor are connected end to end So that they form only one path for the flow of current then the resistor are said to be connected in series.</a:t>
            </a:r>
          </a:p>
          <a:p>
            <a:endParaRPr lang="en-US" dirty="0"/>
          </a:p>
        </p:txBody>
      </p:sp>
      <p:pic>
        <p:nvPicPr>
          <p:cNvPr id="3075" name="Picture 3"/>
          <p:cNvPicPr>
            <a:picLocks noChangeAspect="1" noChangeArrowheads="1"/>
          </p:cNvPicPr>
          <p:nvPr/>
        </p:nvPicPr>
        <p:blipFill>
          <a:blip r:embed="rId2"/>
          <a:srcRect/>
          <a:stretch>
            <a:fillRect/>
          </a:stretch>
        </p:blipFill>
        <p:spPr bwMode="auto">
          <a:xfrm>
            <a:off x="990600" y="3352800"/>
            <a:ext cx="3124200" cy="23622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4876800" y="3200400"/>
            <a:ext cx="2828925" cy="24765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4"/>
          <a:srcRect/>
          <a:stretch>
            <a:fillRect/>
          </a:stretch>
        </p:blipFill>
        <p:spPr bwMode="auto">
          <a:xfrm>
            <a:off x="3200400" y="5791200"/>
            <a:ext cx="2057400" cy="4572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Parallel Connection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a:bodyPr>
          <a:lstStyle/>
          <a:p>
            <a:pPr>
              <a:lnSpc>
                <a:spcPct val="150000"/>
              </a:lnSpc>
            </a:pPr>
            <a:r>
              <a:rPr lang="en-US" sz="2400" dirty="0" smtClean="0">
                <a:latin typeface="Times New Roman" pitchFamily="18" charset="0"/>
                <a:cs typeface="Times New Roman" pitchFamily="18" charset="0"/>
              </a:rPr>
              <a:t>When number of Resistor are connected in such a way one end of each of them joined to common point(A) and the other end being joined to another common point(B) then the Resistor are said to be connected in parallel.</a:t>
            </a:r>
          </a:p>
          <a:p>
            <a:pPr>
              <a:lnSpc>
                <a:spcPct val="150000"/>
              </a:lnSpc>
              <a:buNone/>
            </a:pPr>
            <a:endParaRPr lang="en-US" sz="26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2133600" y="3657600"/>
            <a:ext cx="2609850" cy="22860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5638800" y="3048000"/>
            <a:ext cx="3200400" cy="2943225"/>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3733800" y="6096000"/>
            <a:ext cx="2362200" cy="457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Laws used for DC Circuit</a:t>
            </a:r>
            <a:endParaRPr lang="en-US" sz="3600" b="1" dirty="0"/>
          </a:p>
        </p:txBody>
      </p:sp>
      <p:sp>
        <p:nvSpPr>
          <p:cNvPr id="3" name="Content Placeholder 2"/>
          <p:cNvSpPr>
            <a:spLocks noGrp="1"/>
          </p:cNvSpPr>
          <p:nvPr>
            <p:ph idx="1"/>
          </p:nvPr>
        </p:nvSpPr>
        <p:spPr/>
        <p:txBody>
          <a:bodyPr>
            <a:normAutofit/>
          </a:bodyPr>
          <a:lstStyle/>
          <a:p>
            <a:pPr>
              <a:lnSpc>
                <a:spcPct val="150000"/>
              </a:lnSpc>
            </a:pPr>
            <a:r>
              <a:rPr lang="en-US" sz="2600" dirty="0" smtClean="0">
                <a:latin typeface="Times New Roman" pitchFamily="18" charset="0"/>
                <a:cs typeface="Times New Roman" pitchFamily="18" charset="0"/>
              </a:rPr>
              <a:t>Laws used for solving DC circuit</a:t>
            </a:r>
          </a:p>
          <a:p>
            <a:pPr>
              <a:lnSpc>
                <a:spcPct val="150000"/>
              </a:lnSpc>
              <a:buNone/>
            </a:pPr>
            <a:r>
              <a:rPr lang="en-US" sz="2600" dirty="0" smtClean="0">
                <a:latin typeface="Times New Roman" pitchFamily="18" charset="0"/>
                <a:cs typeface="Times New Roman" pitchFamily="18" charset="0"/>
              </a:rPr>
              <a:t>1) Ohm’s Law</a:t>
            </a:r>
          </a:p>
          <a:p>
            <a:pPr>
              <a:lnSpc>
                <a:spcPct val="150000"/>
              </a:lnSpc>
              <a:buNone/>
            </a:pPr>
            <a:r>
              <a:rPr lang="en-US" sz="2600" dirty="0" smtClean="0">
                <a:latin typeface="Times New Roman" pitchFamily="18" charset="0"/>
                <a:cs typeface="Times New Roman" pitchFamily="18" charset="0"/>
              </a:rPr>
              <a:t>2) Kirchhoff's Law</a:t>
            </a:r>
            <a:endParaRPr lang="en-US" sz="2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Times New Roman" pitchFamily="18" charset="0"/>
                <a:cs typeface="Times New Roman" pitchFamily="18" charset="0"/>
              </a:rPr>
              <a:t>Ohm’s Law</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a:bodyPr>
          <a:lstStyle/>
          <a:p>
            <a:pPr>
              <a:lnSpc>
                <a:spcPct val="150000"/>
              </a:lnSpc>
            </a:pPr>
            <a:r>
              <a:rPr lang="en-US" sz="2600" dirty="0" smtClean="0">
                <a:latin typeface="Times New Roman" pitchFamily="18" charset="0"/>
                <a:cs typeface="Times New Roman" pitchFamily="18" charset="0"/>
              </a:rPr>
              <a:t>It states that the current flowing between any two points of a conductor is directly proportional to the potential difference across them, provided the physical condition do not change.</a:t>
            </a:r>
          </a:p>
          <a:p>
            <a:pPr>
              <a:lnSpc>
                <a:spcPct val="150000"/>
              </a:lnSpc>
            </a:pPr>
            <a:r>
              <a:rPr lang="en-US" sz="2600" dirty="0" smtClean="0">
                <a:latin typeface="Times New Roman" pitchFamily="18" charset="0"/>
                <a:cs typeface="Times New Roman" pitchFamily="18" charset="0"/>
              </a:rPr>
              <a:t>I  </a:t>
            </a:r>
            <a:r>
              <a:rPr lang="el-GR" sz="2600" dirty="0" smtClean="0">
                <a:latin typeface="Times New Roman" pitchFamily="18" charset="0"/>
                <a:cs typeface="Times New Roman" pitchFamily="18" charset="0"/>
              </a:rPr>
              <a:t>α</a:t>
            </a:r>
            <a:r>
              <a:rPr lang="en-US" sz="2600" dirty="0" smtClean="0">
                <a:latin typeface="Times New Roman" pitchFamily="18" charset="0"/>
                <a:cs typeface="Times New Roman" pitchFamily="18" charset="0"/>
              </a:rPr>
              <a:t>  V</a:t>
            </a:r>
          </a:p>
          <a:p>
            <a:pPr>
              <a:lnSpc>
                <a:spcPct val="150000"/>
              </a:lnSpc>
            </a:pPr>
            <a:r>
              <a:rPr lang="en-US" sz="2600" dirty="0" smtClean="0">
                <a:latin typeface="Times New Roman" pitchFamily="18" charset="0"/>
                <a:cs typeface="Times New Roman" pitchFamily="18" charset="0"/>
              </a:rPr>
              <a:t>V/I = Constant.</a:t>
            </a:r>
          </a:p>
          <a:p>
            <a:pPr>
              <a:lnSpc>
                <a:spcPct val="150000"/>
              </a:lnSpc>
            </a:pPr>
            <a:r>
              <a:rPr lang="en-US" sz="2600" dirty="0" smtClean="0">
                <a:latin typeface="Times New Roman" pitchFamily="18" charset="0"/>
                <a:cs typeface="Times New Roman" pitchFamily="18" charset="0"/>
              </a:rPr>
              <a:t>V/I = R</a:t>
            </a:r>
          </a:p>
          <a:p>
            <a:pPr>
              <a:lnSpc>
                <a:spcPct val="150000"/>
              </a:lnSpc>
            </a:pPr>
            <a:endParaRPr lang="en-US" sz="2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576</Words>
  <Application>Microsoft Office PowerPoint</Application>
  <PresentationFormat>On-screen Show (4:3)</PresentationFormat>
  <Paragraphs>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Narnarayan Shastri Institute of Technology, Jetalpur Electronics &amp; Communication Dept  A presentation on  Overview of DC Circuit</vt:lpstr>
      <vt:lpstr>Contents</vt:lpstr>
      <vt:lpstr>Basics of  DC Circuit</vt:lpstr>
      <vt:lpstr>Conti…..</vt:lpstr>
      <vt:lpstr>Continue..</vt:lpstr>
      <vt:lpstr>Series connection</vt:lpstr>
      <vt:lpstr>Parallel Connection</vt:lpstr>
      <vt:lpstr>Laws used for DC Circuit</vt:lpstr>
      <vt:lpstr>Ohm’s Law</vt:lpstr>
      <vt:lpstr>Cont..</vt:lpstr>
      <vt:lpstr>Limitation of Ohm’s Law</vt:lpstr>
      <vt:lpstr>Kirchhoff's first Laws</vt:lpstr>
      <vt:lpstr>Explanation:</vt:lpstr>
      <vt:lpstr>Slide 14</vt:lpstr>
      <vt:lpstr>Kirchhoff's Second Laws</vt:lpstr>
      <vt:lpstr>Explanation</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dual band stop filter for mobile and satellite applications</dc:title>
  <dc:creator/>
  <cp:lastModifiedBy>Shailesh</cp:lastModifiedBy>
  <cp:revision>43</cp:revision>
  <dcterms:created xsi:type="dcterms:W3CDTF">2006-08-16T00:00:00Z</dcterms:created>
  <dcterms:modified xsi:type="dcterms:W3CDTF">2013-12-18T09:04:07Z</dcterms:modified>
</cp:coreProperties>
</file>